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1"/>
  </p:notesMasterIdLst>
  <p:sldIdLst>
    <p:sldId id="256" r:id="rId5"/>
    <p:sldId id="257" r:id="rId6"/>
    <p:sldId id="369" r:id="rId7"/>
    <p:sldId id="353" r:id="rId8"/>
    <p:sldId id="352" r:id="rId9"/>
    <p:sldId id="348" r:id="rId10"/>
    <p:sldId id="351" r:id="rId11"/>
    <p:sldId id="367" r:id="rId12"/>
    <p:sldId id="355" r:id="rId13"/>
    <p:sldId id="356" r:id="rId14"/>
    <p:sldId id="368" r:id="rId15"/>
    <p:sldId id="258" r:id="rId16"/>
    <p:sldId id="266" r:id="rId17"/>
    <p:sldId id="267" r:id="rId18"/>
    <p:sldId id="268" r:id="rId19"/>
    <p:sldId id="359" r:id="rId20"/>
    <p:sldId id="360" r:id="rId21"/>
    <p:sldId id="358" r:id="rId22"/>
    <p:sldId id="363" r:id="rId23"/>
    <p:sldId id="361" r:id="rId24"/>
    <p:sldId id="362" r:id="rId25"/>
    <p:sldId id="259" r:id="rId26"/>
    <p:sldId id="269" r:id="rId27"/>
    <p:sldId id="329" r:id="rId28"/>
    <p:sldId id="270" r:id="rId29"/>
    <p:sldId id="331" r:id="rId30"/>
    <p:sldId id="332" r:id="rId31"/>
    <p:sldId id="330" r:id="rId32"/>
    <p:sldId id="260" r:id="rId33"/>
    <p:sldId id="271" r:id="rId34"/>
    <p:sldId id="272" r:id="rId35"/>
    <p:sldId id="273" r:id="rId36"/>
    <p:sldId id="334" r:id="rId37"/>
    <p:sldId id="364" r:id="rId38"/>
    <p:sldId id="335" r:id="rId39"/>
    <p:sldId id="274" r:id="rId40"/>
    <p:sldId id="374" r:id="rId41"/>
    <p:sldId id="371" r:id="rId42"/>
    <p:sldId id="261" r:id="rId43"/>
    <p:sldId id="372" r:id="rId44"/>
    <p:sldId id="373" r:id="rId45"/>
    <p:sldId id="375" r:id="rId46"/>
    <p:sldId id="262" r:id="rId47"/>
    <p:sldId id="276" r:id="rId48"/>
    <p:sldId id="275" r:id="rId49"/>
    <p:sldId id="376" r:id="rId50"/>
    <p:sldId id="263" r:id="rId51"/>
    <p:sldId id="277" r:id="rId52"/>
    <p:sldId id="278" r:id="rId53"/>
    <p:sldId id="279" r:id="rId54"/>
    <p:sldId id="349" r:id="rId55"/>
    <p:sldId id="280" r:id="rId56"/>
    <p:sldId id="281" r:id="rId57"/>
    <p:sldId id="282" r:id="rId58"/>
    <p:sldId id="285" r:id="rId59"/>
    <p:sldId id="283" r:id="rId60"/>
    <p:sldId id="284" r:id="rId61"/>
    <p:sldId id="286" r:id="rId62"/>
    <p:sldId id="287" r:id="rId63"/>
    <p:sldId id="307" r:id="rId64"/>
    <p:sldId id="308" r:id="rId65"/>
    <p:sldId id="309" r:id="rId66"/>
    <p:sldId id="310" r:id="rId67"/>
    <p:sldId id="311" r:id="rId68"/>
    <p:sldId id="313" r:id="rId69"/>
    <p:sldId id="314" r:id="rId70"/>
    <p:sldId id="315" r:id="rId71"/>
    <p:sldId id="264" r:id="rId72"/>
    <p:sldId id="265" r:id="rId73"/>
    <p:sldId id="339" r:id="rId74"/>
    <p:sldId id="288" r:id="rId75"/>
    <p:sldId id="289" r:id="rId76"/>
    <p:sldId id="291" r:id="rId77"/>
    <p:sldId id="341" r:id="rId78"/>
    <p:sldId id="342" r:id="rId79"/>
    <p:sldId id="365" r:id="rId80"/>
    <p:sldId id="343" r:id="rId81"/>
    <p:sldId id="344" r:id="rId82"/>
    <p:sldId id="294" r:id="rId83"/>
    <p:sldId id="290" r:id="rId84"/>
    <p:sldId id="292" r:id="rId85"/>
    <p:sldId id="346" r:id="rId86"/>
    <p:sldId id="317" r:id="rId87"/>
    <p:sldId id="318" r:id="rId88"/>
    <p:sldId id="319" r:id="rId89"/>
    <p:sldId id="320" r:id="rId90"/>
    <p:sldId id="321" r:id="rId91"/>
    <p:sldId id="293" r:id="rId92"/>
    <p:sldId id="295" r:id="rId93"/>
    <p:sldId id="301" r:id="rId94"/>
    <p:sldId id="296" r:id="rId95"/>
    <p:sldId id="299" r:id="rId96"/>
    <p:sldId id="300" r:id="rId97"/>
    <p:sldId id="305" r:id="rId98"/>
    <p:sldId id="306" r:id="rId99"/>
    <p:sldId id="377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80915" autoAdjust="0"/>
  </p:normalViewPr>
  <p:slideViewPr>
    <p:cSldViewPr>
      <p:cViewPr varScale="1">
        <p:scale>
          <a:sx n="58" d="100"/>
          <a:sy n="58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4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00DA0E-4B2D-4FC7-9067-680A84D665E8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E56DC0-78BE-4DB8-AAA2-9D23A24C670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7E869-C4E9-4201-BBC1-AEEF05448489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caudal regions of the paired cardiac </a:t>
            </a:r>
            <a:r>
              <a:rPr lang="en-US" dirty="0" err="1" smtClean="0"/>
              <a:t>primordia</a:t>
            </a:r>
            <a:r>
              <a:rPr lang="en-US" dirty="0" smtClean="0"/>
              <a:t> merge except at their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caudalmost</a:t>
            </a:r>
            <a:r>
              <a:rPr lang="en-US" dirty="0" smtClean="0"/>
              <a:t> ends. Simultaneously, the crescent part of the horseshoe-shaped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area expands to form the future outflow tract and ventricular regions. Thus, the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heart becomes a continuous expanded tube consisting of an inner endothelial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lining and an outer myocardial layer. It receives venous drainage at its caudal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pole and begins to pump blood out of the first aortic arch into the dorsal aorta</a:t>
            </a:r>
          </a:p>
          <a:p>
            <a:pPr eaLnBrk="1" hangingPunct="1">
              <a:spcBef>
                <a:spcPct val="0"/>
              </a:spcBef>
            </a:pPr>
            <a:r>
              <a:rPr lang="en-ZA" dirty="0" smtClean="0"/>
              <a:t>at its cranial pole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1A5F5-2C06-4C1F-97A4-D361BB3755A7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Z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Signals from anterior (cranial) endoderm induce a heart-forming region in overlying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splanchnic mesoderm by turning on the transcription factor NKX2.5. The signals require secretion of bone morphogenetic proteins (BMPs) 2 and 4 and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inhibitors (crescent) of WNT genes in the endoderm and lateral plate mesoderm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(Fig. 11.9). This combination is responsible for inducing expression of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NKX2.5 that specifies the cardiogenic field and, later, plays a role in septation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in development of the conduction system.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NKX2.5 contains a homeodomain and is a homologue of the gene tinman,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which regulates heart development in Drosophila. TBX5 is another transcription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factor that contains a DNA-binding motif known as the T-box. Expressed later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than NKX2.5, it plays a role in septation.</a:t>
            </a:r>
            <a:endParaRPr lang="en-Z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E23C6-538A-44A0-B323-DF72776E6189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Z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the middle of the fourth week, the </a:t>
            </a:r>
            <a:r>
              <a:rPr lang="en-US" b="1" smtClean="0"/>
              <a:t>sinus venosus </a:t>
            </a:r>
            <a:r>
              <a:rPr lang="en-US" smtClean="0"/>
              <a:t>receives venous blood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from the </a:t>
            </a:r>
            <a:r>
              <a:rPr lang="en-US" b="1" smtClean="0"/>
              <a:t>right </a:t>
            </a:r>
            <a:r>
              <a:rPr lang="en-US" smtClean="0"/>
              <a:t>and </a:t>
            </a:r>
            <a:r>
              <a:rPr lang="en-US" b="1" smtClean="0"/>
              <a:t>left sinus horns </a:t>
            </a:r>
            <a:r>
              <a:rPr lang="en-US" smtClean="0"/>
              <a:t>(Fig. 11.10</a:t>
            </a:r>
            <a:r>
              <a:rPr lang="en-US" i="1" smtClean="0"/>
              <a:t>A</a:t>
            </a:r>
            <a:r>
              <a:rPr lang="en-US" smtClean="0"/>
              <a:t>). Each horn receives blood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from three important veins: (</a:t>
            </a:r>
            <a:r>
              <a:rPr lang="en-US" i="1" smtClean="0"/>
              <a:t>a</a:t>
            </a:r>
            <a:r>
              <a:rPr lang="en-US" smtClean="0"/>
              <a:t>) the </a:t>
            </a:r>
            <a:r>
              <a:rPr lang="en-US" b="1" smtClean="0"/>
              <a:t>vitelline </a:t>
            </a:r>
            <a:r>
              <a:rPr lang="en-US" smtClean="0"/>
              <a:t>or </a:t>
            </a:r>
            <a:r>
              <a:rPr lang="en-US" b="1" smtClean="0"/>
              <a:t>omphalomesenteric vein,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(</a:t>
            </a:r>
            <a:r>
              <a:rPr lang="en-US" i="1" smtClean="0"/>
              <a:t>b</a:t>
            </a:r>
            <a:r>
              <a:rPr lang="en-US" smtClean="0"/>
              <a:t>) the </a:t>
            </a:r>
            <a:r>
              <a:rPr lang="en-US" b="1" smtClean="0"/>
              <a:t>umbilical vein, </a:t>
            </a:r>
            <a:r>
              <a:rPr lang="en-US" smtClean="0"/>
              <a:t>and (</a:t>
            </a:r>
            <a:r>
              <a:rPr lang="en-US" i="1" smtClean="0"/>
              <a:t>c</a:t>
            </a:r>
            <a:r>
              <a:rPr lang="en-US" smtClean="0"/>
              <a:t>) the </a:t>
            </a:r>
            <a:r>
              <a:rPr lang="en-US" b="1" smtClean="0"/>
              <a:t>common cardinal vein. </a:t>
            </a:r>
            <a:r>
              <a:rPr lang="en-US" smtClean="0"/>
              <a:t>At first communication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between the sinus and the atrium is wide. Soon, however, the entrance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of the sinus shifts to the right (Fig. 11.10</a:t>
            </a:r>
            <a:r>
              <a:rPr lang="en-US" i="1" smtClean="0"/>
              <a:t>B</a:t>
            </a:r>
            <a:r>
              <a:rPr lang="en-US" smtClean="0"/>
              <a:t>). This shift is caused primarily by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left-to-right shunts of blood, which occur in the venous system during the fourth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fifth weeks of development.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With obliteration of the right umbilical vein and the left vitelline vein during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fifth week, the left sinus horn rapidly loses its importance (Fig. 11.10</a:t>
            </a:r>
            <a:r>
              <a:rPr lang="en-US" i="1" smtClean="0"/>
              <a:t>B</a:t>
            </a:r>
            <a:r>
              <a:rPr lang="en-US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When the left common cardinal vein is obliterated at 10 weeks, all that remains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of the left sinus horn is the </a:t>
            </a:r>
            <a:r>
              <a:rPr lang="en-US" b="1" smtClean="0"/>
              <a:t>oblique vein of the left atrium </a:t>
            </a:r>
            <a:r>
              <a:rPr lang="en-US" smtClean="0"/>
              <a:t>and the </a:t>
            </a:r>
            <a:r>
              <a:rPr lang="en-US" b="1" smtClean="0"/>
              <a:t>coronary</a:t>
            </a:r>
          </a:p>
          <a:p>
            <a:pPr eaLnBrk="1" hangingPunct="1">
              <a:spcBef>
                <a:spcPct val="0"/>
              </a:spcBef>
            </a:pPr>
            <a:r>
              <a:rPr lang="en-ZA" b="1" smtClean="0"/>
              <a:t>sinus </a:t>
            </a:r>
            <a:r>
              <a:rPr lang="en-ZA" smtClean="0"/>
              <a:t>(Fig. 11.11).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FB826-DA58-4776-8646-408053878BC4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Z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As a result of left-to-right shunts of blood, the right sinus horn and veins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enlarge greatly. The right horn, which now forms the only communication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between the original sinus venosus and the atrium, is incorporated into the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right atrium to form the smooth-walled part of the right atrium (Fig. 11.12).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Its entrance, the </a:t>
            </a:r>
            <a:r>
              <a:rPr lang="en-US" b="1" smtClean="0"/>
              <a:t>sinuatrial orifice, </a:t>
            </a:r>
            <a:r>
              <a:rPr lang="en-US" smtClean="0"/>
              <a:t>is flanked on each side by a valvular fold,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</a:t>
            </a:r>
            <a:r>
              <a:rPr lang="en-US" b="1" smtClean="0"/>
              <a:t>right </a:t>
            </a:r>
            <a:r>
              <a:rPr lang="en-US" smtClean="0"/>
              <a:t>and </a:t>
            </a:r>
            <a:r>
              <a:rPr lang="en-US" b="1" smtClean="0"/>
              <a:t>left venous valves </a:t>
            </a:r>
            <a:r>
              <a:rPr lang="en-US" smtClean="0"/>
              <a:t>(Fig. 11.12</a:t>
            </a:r>
            <a:r>
              <a:rPr lang="en-US" i="1" smtClean="0"/>
              <a:t>A</a:t>
            </a:r>
            <a:r>
              <a:rPr lang="en-US" smtClean="0"/>
              <a:t>). Dorsocranially the valves fuse,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forming a ridge known as the </a:t>
            </a:r>
            <a:r>
              <a:rPr lang="en-US" b="1" smtClean="0"/>
              <a:t>septum spurium </a:t>
            </a:r>
            <a:r>
              <a:rPr lang="en-US" smtClean="0"/>
              <a:t>(Fig. 11.12</a:t>
            </a:r>
            <a:r>
              <a:rPr lang="en-US" i="1" smtClean="0"/>
              <a:t>A</a:t>
            </a:r>
            <a:r>
              <a:rPr lang="en-US" smtClean="0"/>
              <a:t>). Initially the valves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are large, but when the right sinus horn is incorporated into the wall of the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atrium, the left venous valve and the septum spurium fuse with the developing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atrial septum (Fig. 11.12</a:t>
            </a:r>
            <a:r>
              <a:rPr lang="en-US" i="1" smtClean="0"/>
              <a:t>C </a:t>
            </a:r>
            <a:r>
              <a:rPr lang="en-US" smtClean="0"/>
              <a:t>). The superior portion of the right venous valve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disappears entirely. The inferior portion develops into two parts: (</a:t>
            </a:r>
            <a:r>
              <a:rPr lang="en-US" i="1" smtClean="0"/>
              <a:t>a</a:t>
            </a:r>
            <a:r>
              <a:rPr lang="en-US" smtClean="0"/>
              <a:t>) the </a:t>
            </a:r>
            <a:r>
              <a:rPr lang="en-US" b="1" smtClean="0"/>
              <a:t>valve ofthe inferior vena cava, </a:t>
            </a:r>
            <a:r>
              <a:rPr lang="en-US" smtClean="0"/>
              <a:t>and (</a:t>
            </a:r>
            <a:r>
              <a:rPr lang="en-US" i="1" smtClean="0"/>
              <a:t>b</a:t>
            </a:r>
            <a:r>
              <a:rPr lang="en-US" smtClean="0"/>
              <a:t>) the </a:t>
            </a:r>
            <a:r>
              <a:rPr lang="en-US" b="1" smtClean="0"/>
              <a:t>valve of the coronary sinus </a:t>
            </a:r>
            <a:r>
              <a:rPr lang="en-US" smtClean="0"/>
              <a:t>(Fig. 11.12</a:t>
            </a:r>
            <a:r>
              <a:rPr lang="en-US" i="1" smtClean="0"/>
              <a:t>C </a:t>
            </a:r>
            <a:r>
              <a:rPr lang="en-US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</a:t>
            </a:r>
            <a:r>
              <a:rPr lang="en-US" b="1" smtClean="0"/>
              <a:t>crista terminalis </a:t>
            </a:r>
            <a:r>
              <a:rPr lang="en-US" smtClean="0"/>
              <a:t>forms the dividing line between the original trabeculated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part of the right atrium and the smooth-walled part (</a:t>
            </a:r>
            <a:r>
              <a:rPr lang="en-US" b="1" smtClean="0"/>
              <a:t>sinus venarum</a:t>
            </a:r>
            <a:r>
              <a:rPr lang="en-US" smtClean="0"/>
              <a:t>), which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originates from the right sinus horn (Fig. 11.12</a:t>
            </a:r>
            <a:r>
              <a:rPr lang="en-US" i="1" smtClean="0"/>
              <a:t>C </a:t>
            </a:r>
            <a:r>
              <a:rPr lang="en-US" smtClean="0"/>
              <a:t>).</a:t>
            </a:r>
            <a:endParaRPr lang="en-Z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82C78-F346-409E-933F-E3171C112A91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Z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Nerves of the 6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pharyngeal arches.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When the heart descends, they hook around the 6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aortic arches and ascend again to the larynx, which accounts for their recurrent course.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the right, distal part of the 6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5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disappear, the recurrent laryngeal nerve moves up and hooks around the right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artery.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the left, the nerve does not move up, since the distal part of the 6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persists as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arteriosus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which later forms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arteriosum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56DC0-78BE-4DB8-AAA2-9D23A24C6707}" type="slidenum">
              <a:rPr lang="en-ZA" smtClean="0"/>
              <a:pPr>
                <a:defRPr/>
              </a:pPr>
              <a:t>79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9005-A477-4ACA-B5B2-770E844ACB46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70A2-93ED-4F0D-AB2B-4A154D292CD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5E0F-1816-4DBA-9384-2A50B6922FD6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2786-2BBF-4E8E-8AA1-798DAA92AB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A295-872D-4B8F-BDCC-47BA7B3A8D38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7372-551C-46BA-B280-16040E3D421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2075-5573-4D65-BD97-E06C3C5D789B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7814-3E8D-43CD-9BC6-BEC1B8AD3E5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1B4B-E684-4BA0-91DC-50135183FBF7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B98E-2A5A-4EA8-BDFA-F8A2D1EFF4A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66BE-D0E5-4C0E-952D-D86461B1B9A0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BF82-DF2F-487E-A873-7C30A483185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5EA3-6795-4448-B7B2-519DE2396B46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ADFA-D7D1-456D-B948-A424607AC3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41F3-3F88-4F10-9FA3-914EB7B1BAB4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1D70-F630-463E-8F54-0819DA54DFD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FB12-86F0-4D7D-B61B-4A95DAFBC497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6013-8F7C-4A65-96AF-6AAA1BFCCFD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210F-EA55-4AE2-A438-C6164380E86D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CB-F1AE-4FE6-88D8-D0AD9E2B58A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9004-FE7B-4CB2-BF9A-294AE84AB2C3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AAF-3EC0-4A05-AF8D-CB60E3A2643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272E939-44E3-460C-91F2-2675D15EF6B1}" type="datetimeFigureOut">
              <a:rPr lang="en-ZA"/>
              <a:pPr>
                <a:defRPr/>
              </a:pPr>
              <a:t>2015/12/15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EACEE34-6D07-4511-9ACD-18A76860F30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-71462"/>
            <a:ext cx="8215338" cy="37862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Cardiovascular Embryology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Madhusudan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Raikar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Dept. of Cardiology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C.M.C., Kozhikode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eBooks\Miscellaneous Books\card embryo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836" y="142876"/>
            <a:ext cx="875388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3180"/>
            <a:ext cx="8229600" cy="1600200"/>
          </a:xfrm>
        </p:spPr>
        <p:txBody>
          <a:bodyPr/>
          <a:lstStyle/>
          <a:p>
            <a:r>
              <a:rPr lang="en-US" sz="8000" dirty="0" smtClean="0"/>
              <a:t>Cardiac Embryogenesis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ESTABLISHMENT OF THE CARDIOGENIC FIELD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6403"/>
            <a:ext cx="3228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8" y="71414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Dorsal view of a late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presomite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embryo (approx. 18 days) after removal of the amnion.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13768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Human heart starts to develop in middle       	of 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week of embryonic life.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Till then, its needs are met by simple 	diffusion.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Cardiac progenitor cells lie in the 	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epiblast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immediately adjacent to 	cranial end of primitive streak.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From there, they migrate through the 	streak into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layer of 	lateral plate mesoderm.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 form horseshoe shaped cluster of 	cells – primary heart field (PHF)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043" y="1857363"/>
            <a:ext cx="4257675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7158" y="1214422"/>
            <a:ext cx="4286280" cy="59093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Cells in PHF are induced by the underlying pharyngeal endoderm to form cardiac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myoblasts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time, the islands unite and form a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horseshoe-shaped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endothelial-lined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tube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surrounded by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myoblasts.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region is known as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cardiogenic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field.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Patterning of PHF occurs between 16-18 days, same time as that for the entire embryo.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PHF is specified on both sides from lateral to medial to become atria, LV and most of RV.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0"/>
            <a:ext cx="914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Transverse section showing position of the blood islands in 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mesodermal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layer.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00" y="1142984"/>
            <a:ext cx="7362938" cy="22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Cephalocaudal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section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showing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position of the pericardial cavity and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cardiogenic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field.</a:t>
            </a:r>
            <a:endParaRPr lang="en-ZA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915511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Intraembryonic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cavity over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cardiogenic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field later develops into the 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pericardial cavity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In addition to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cardiogenic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region, other blood islands appear 	bilaterally, parallel and close to the midline of the embryonic 	shield.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These islands form a pair of longitudinal vessels, 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dorsal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aortae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00200"/>
          </a:xfrm>
        </p:spPr>
        <p:txBody>
          <a:bodyPr/>
          <a:lstStyle/>
          <a:p>
            <a:r>
              <a:rPr lang="en-US" dirty="0" smtClean="0"/>
              <a:t>Cardiac Precursor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Derived from 4 sources :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heart field (PHF)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 heart field (SHF)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Cardiac neural crest cells (CNC)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Proepicardium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Heart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 distinct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mesodermal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heart fields that share a common origin appear to contribute cells to developing heart in a temporal and spatial specific manner.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Using special techniques to mark progenitor cells these 2 heart fields have been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characterised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heart tube derived from PHF provides a scaffold that enables other cells to migrate and expand into cardiac chambers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600200"/>
          </a:xfrm>
        </p:spPr>
        <p:txBody>
          <a:bodyPr/>
          <a:lstStyle/>
          <a:p>
            <a:r>
              <a:rPr lang="en-US" dirty="0" smtClean="0"/>
              <a:t>Concept of Heart Fields </a:t>
            </a:r>
            <a:endParaRPr lang="en-US" dirty="0"/>
          </a:p>
        </p:txBody>
      </p:sp>
      <p:pic>
        <p:nvPicPr>
          <p:cNvPr id="5122" name="Picture 2" descr="E:\eBooks\Miscellaneous Books\card embryo 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535" y="1600200"/>
            <a:ext cx="700493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902"/>
            <a:ext cx="8229600" cy="1600200"/>
          </a:xfrm>
        </p:spPr>
        <p:txBody>
          <a:bodyPr/>
          <a:lstStyle/>
          <a:p>
            <a:r>
              <a:rPr lang="en-US" dirty="0" smtClean="0"/>
              <a:t>Secondary Heart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Appears slightly late around days 20-21.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Resides in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splanchnic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mesoderm, ventral to posterior pharynx.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SHF forms part of RV and outflow tract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cordis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truncus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arteriosus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Exhibits laterality, such that those on right side contribute to left outflow tract and vice versa.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305" y="1779711"/>
            <a:ext cx="689515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EARLY DEVELOPMENT OF EMBRYO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ESTABLISHMENT </a:t>
            </a: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OF THE CARDIOGENIC  FIELD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FORMATION AND POSITION OF THE HEART TUBE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FORMATION OF THE CARDIAC LOOP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MOLECULAR REGULATION OF CARDIAC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DEVELOPMENT OF THE SINUS VENOSUS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FORMATION OF THE CARDIAC SEPTAE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FORMATION OF THE CONDUCTING SYSTEM OF THE HEART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VASCULAR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Steps in the Embryology of the Vascular System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1600200"/>
          </a:xfrm>
        </p:spPr>
        <p:txBody>
          <a:bodyPr/>
          <a:lstStyle/>
          <a:p>
            <a:r>
              <a:rPr lang="en-US" dirty="0" smtClean="0"/>
              <a:t>Cardiac Neural Crest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Neural crest cells, originate in the edges of the neural folds in the hindbrain region.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Migrate through pharyngeal arches 3, 4, and 6 to the outflow region of the heart and contribute to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endocardial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cushion formation in both 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cordis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truncus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arteriosus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also contribute to the formation of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semilunar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valves.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contribute smooth muscle cells along the proximal segments of coronary arteries. 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Since neural crest cells also contribute to craniofacial development, it is not uncommon to see facial and cardiac abnormalities in the same individual.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Proepicardium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3499"/>
            <a:ext cx="8229600" cy="4525963"/>
          </a:xfrm>
        </p:spPr>
        <p:txBody>
          <a:bodyPr/>
          <a:lstStyle/>
          <a:p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cells on the surface of the septum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transversum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form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proepicardium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near the sinus venous and migrate over the heart to form most of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Responsible for formation of coronary arteries, including their endothelial lining and smooth muscle.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673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FORMATION AND POSITION OF THE HEART </a:t>
            </a:r>
            <a:r>
              <a:rPr lang="en-US" sz="3600" dirty="0" smtClean="0"/>
              <a:t>TUBE</a:t>
            </a:r>
            <a:endParaRPr lang="en-Z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78525" y="3111057"/>
            <a:ext cx="6451061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processes responsible for positioning of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heart 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Folding of the embryo in 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cephalocaudal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direction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Folding of the embryo in a lateral direction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1532128"/>
            <a:ext cx="5072098" cy="38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71414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Cephalocaudal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Folding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4214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Initially,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cardiogenic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area is anterior to 	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oropharyngeal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membrane 	and the neural plate.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Rapid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cephalad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growth of CNS 	extends it over the central 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cardiogenic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area.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Because of cephalic folding of the 	embryo,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oropharyngeal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	membrane is pulled forward.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The heart and pericardial cavity move 	first to the cervical region and 	finally to the thorax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934670"/>
            <a:ext cx="795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Figures showing effects of the rapid growth of the brain on positioning of the heart.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18 days. B. 20 days. C. 21 days. D. 22 days</a:t>
            </a:r>
            <a:endParaRPr lang="en-ZA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folding of the embryo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Due to lateral folding, the pair of endothelial tubes merge except at their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caudalmost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ends.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Simultaneously, the crescent part of the horseshoe-shaped area expands to form the future outflow tract and ventricular regions.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Thus, the heart becomes a continuous expanded tube consisting of an inner endothelial lining and an outer myocardial layer.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It receives venous drainage at its caudal pole and begins to pump blood out of the first aortic arch into the dorsal aorta </a:t>
            </a:r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 its cranial pole. 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34" y="1428736"/>
            <a:ext cx="5936656" cy="42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79063" y="357166"/>
            <a:ext cx="83792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+mn-lt"/>
              </a:rPr>
              <a:t>Lateral folding of the embryo</a:t>
            </a:r>
            <a:endParaRPr lang="en-ZA" sz="5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4132" y="1357298"/>
            <a:ext cx="3268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3673192" cy="236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layers of myocardium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During these events, the myocardium thickens and secretes a thick layer of extracellular matrix, rich in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hyaluronic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acid, that separates it from the endothelium called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cardiac jelly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cells on the surface of the septum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transversum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form the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proepicardium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near the sinus venous and migrate over the heart to form most of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remainder of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is derived from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cells originating in the outflow tract region.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Thus, the heart tube consists of three layers: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Endocardium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forming the internal lining of the tube;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Myocardium – forming the muscular wall;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or visceral pericardium – covering the outside of the tube.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is responsible for formation of the coronary arteries, including their endothelial lining and smooth muscle.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600200"/>
          </a:xfrm>
        </p:spPr>
        <p:txBody>
          <a:bodyPr/>
          <a:lstStyle/>
          <a:p>
            <a:r>
              <a:rPr lang="en-US" dirty="0" smtClean="0"/>
              <a:t>Development of Pericardium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developing heart tube bulges more and more into the pericardial cavity.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Initially, the tube remains attached to the dorsal side of pericardial cavity by the dorsal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mesocardium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 ventral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mesocardium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is ever formed.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 further development, the dorsal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mesocardium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disappears, creating the transverse pericardial sinus, which connects both sides of pericardial cavity.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heart is now suspended in the cavity by blood vessels at its cranial and caudal poles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Formation of the Cardiac Loop</a:t>
            </a:r>
            <a:endParaRPr lang="en-ZA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86" y="1785926"/>
            <a:ext cx="5333970" cy="43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57818" y="1928802"/>
            <a:ext cx="3714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The heart tube starts to bend on 	day 23.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The cephalic portion of the tube 	bends ventrally, caudally, 	and to the right 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(caudal) portion shifts 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dorsocranially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to the 	left.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This bending creates the cardiac 	loop which is complete by 	day 28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3180"/>
            <a:ext cx="8229600" cy="1600200"/>
          </a:xfrm>
        </p:spPr>
        <p:txBody>
          <a:bodyPr/>
          <a:lstStyle/>
          <a:p>
            <a:r>
              <a:rPr lang="en-US" dirty="0" smtClean="0"/>
              <a:t>Early Development Of Embryo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Bulbus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endParaRPr lang="en-ZA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l="36206" t="-9834" r="30321" b="42400"/>
          <a:stretch>
            <a:fillRect/>
          </a:stretch>
        </p:blipFill>
        <p:spPr bwMode="auto">
          <a:xfrm>
            <a:off x="1403350" y="836613"/>
            <a:ext cx="38163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 l="21721" t="-935" r="37537" b="34943"/>
          <a:stretch>
            <a:fillRect/>
          </a:stretch>
        </p:blipFill>
        <p:spPr bwMode="auto">
          <a:xfrm>
            <a:off x="4500563" y="1668463"/>
            <a:ext cx="289083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 t="83321"/>
          <a:stretch>
            <a:fillRect/>
          </a:stretch>
        </p:blipFill>
        <p:spPr bwMode="auto">
          <a:xfrm>
            <a:off x="468313" y="5157788"/>
            <a:ext cx="833437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Primitive Ventricle</a:t>
            </a:r>
            <a:endParaRPr lang="en-ZA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35988" r="32356" b="36021"/>
          <a:stretch>
            <a:fillRect/>
          </a:stretch>
        </p:blipFill>
        <p:spPr bwMode="auto">
          <a:xfrm>
            <a:off x="323850" y="2470150"/>
            <a:ext cx="17653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 l="34917" r="34404" b="38007"/>
          <a:stretch>
            <a:fillRect/>
          </a:stretch>
        </p:blipFill>
        <p:spPr bwMode="auto">
          <a:xfrm>
            <a:off x="2089150" y="2606675"/>
            <a:ext cx="1657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 l="34480" r="31036" b="33772"/>
          <a:stretch>
            <a:fillRect/>
          </a:stretch>
        </p:blipFill>
        <p:spPr bwMode="auto">
          <a:xfrm>
            <a:off x="3779838" y="2606675"/>
            <a:ext cx="1727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/>
          <a:srcRect l="32822" r="34358" b="33994"/>
          <a:stretch>
            <a:fillRect/>
          </a:stretch>
        </p:blipFill>
        <p:spPr bwMode="auto">
          <a:xfrm>
            <a:off x="5510213" y="2573338"/>
            <a:ext cx="1547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/>
          <a:srcRect l="29266" r="34370" b="30331"/>
          <a:stretch>
            <a:fillRect/>
          </a:stretch>
        </p:blipFill>
        <p:spPr bwMode="auto">
          <a:xfrm>
            <a:off x="6948488" y="2670175"/>
            <a:ext cx="15843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6"/>
          <a:srcRect t="76662"/>
          <a:stretch>
            <a:fillRect/>
          </a:stretch>
        </p:blipFill>
        <p:spPr bwMode="auto">
          <a:xfrm>
            <a:off x="1403350" y="5211783"/>
            <a:ext cx="6731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Primitive Atrium and Sinus </a:t>
            </a:r>
            <a:r>
              <a:rPr lang="en-US" dirty="0" err="1" smtClean="0"/>
              <a:t>Venosus</a:t>
            </a:r>
            <a:endParaRPr lang="en-ZA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39758" r="27809" b="39845"/>
          <a:stretch>
            <a:fillRect/>
          </a:stretch>
        </p:blipFill>
        <p:spPr bwMode="auto">
          <a:xfrm>
            <a:off x="571480" y="1636713"/>
            <a:ext cx="11430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 l="33614" r="33913" b="35965"/>
          <a:stretch>
            <a:fillRect/>
          </a:stretch>
        </p:blipFill>
        <p:spPr bwMode="auto">
          <a:xfrm>
            <a:off x="1830378" y="1643050"/>
            <a:ext cx="13128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 l="30817" r="27275" b="32326"/>
          <a:stretch>
            <a:fillRect/>
          </a:stretch>
        </p:blipFill>
        <p:spPr bwMode="auto">
          <a:xfrm>
            <a:off x="3363916" y="1643050"/>
            <a:ext cx="17081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 l="34531" r="30939" b="32578"/>
          <a:stretch>
            <a:fillRect/>
          </a:stretch>
        </p:blipFill>
        <p:spPr bwMode="auto">
          <a:xfrm>
            <a:off x="5111764" y="1643050"/>
            <a:ext cx="14605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/>
          <a:srcRect l="32578" r="30399" b="36157"/>
          <a:stretch>
            <a:fillRect/>
          </a:stretch>
        </p:blipFill>
        <p:spPr bwMode="auto">
          <a:xfrm>
            <a:off x="6856439" y="1643050"/>
            <a:ext cx="143033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0914" y="3601332"/>
            <a:ext cx="4372788" cy="31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develops 3 divisions :</a:t>
            </a:r>
          </a:p>
          <a:p>
            <a:pPr marL="914400" lvl="1" indent="-45720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Proximal part – forms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trabeculated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part of RV. </a:t>
            </a:r>
          </a:p>
          <a:p>
            <a:pPr marL="914400" lvl="1" indent="-45720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Midportion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conus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– forms the outflow tracts of both ventricles. </a:t>
            </a:r>
          </a:p>
          <a:p>
            <a:pPr marL="914400" lvl="1" indent="-45720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Distal part (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truncus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– forms the roots and proximal portion of the aorta and pulmonary artery.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junction between the primitive ventricle and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bulboventricular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sulcus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remains narrow. It is called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primary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foramen 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Evidence suggests that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homeobox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genes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regulate organization of these segments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smooth walled heart tube begins to form primitive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trabeculae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proximal and distal to the primary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foramen.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temporarily remains smooth walled.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primitive ventricle, which is now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trabeculated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is called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primitive LV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Likewise,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trabeculated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proximal third of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may be called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primitive RV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atrial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portion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initially a paired structure outside the pericardial cavity, forms a common atrium and is incorporated into the pericardial cavity.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AV junction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remains narrow and forms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AV canal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which connects the common atrium and the early embryonic ventricle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conotruncal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portion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initially on the right side, shifts gradually to a more medial position due to formation of 2 transverse dilations of the atrium, bulging on each side of the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 of abnormal cardiac looping</a:t>
            </a:r>
            <a:endParaRPr lang="en-ZA" dirty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258888" y="2276475"/>
            <a:ext cx="62468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Dextrocardia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: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Heart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lies on the right side of the thorax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instead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left.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Because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heart loops to the left instead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right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May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coincide with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situs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inversus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1742"/>
            <a:ext cx="8229600" cy="1600200"/>
          </a:xfrm>
        </p:spPr>
        <p:txBody>
          <a:bodyPr/>
          <a:lstStyle/>
          <a:p>
            <a:r>
              <a:rPr lang="en-US" dirty="0" smtClean="0"/>
              <a:t>Molecular Regulation of Cardiac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Regulation of Cardiac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14487"/>
            <a:ext cx="9144000" cy="4786347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Anterior (cranial) endoderm induces a heart-forming region by inducing the transcription factor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NKX2.5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signals require secretion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BMPs 2 and 4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secreted by the endoderm and lateral plate mesoderm.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Concomitantly, the activity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WNT proteins (3a and 8)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secreted by the neural tube, must be blocked because they normally inhibit heart development.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Inhibitors (crescent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cerberus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of the WNT proteins are produced by endoderm cells immediately adjacent to heart-forming mesoderm.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combination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BMP activity and WNT inhibition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crescent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cerberus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causes expression of NKX2.5.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Molecular Regulation of Cardiac Development</a:t>
            </a:r>
            <a:endParaRPr lang="en-ZA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73238"/>
            <a:ext cx="59150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16"/>
            <a:ext cx="8229600" cy="1600200"/>
          </a:xfrm>
        </p:spPr>
        <p:txBody>
          <a:bodyPr/>
          <a:lstStyle/>
          <a:p>
            <a:r>
              <a:rPr lang="en-US" dirty="0" smtClean="0"/>
              <a:t>Chronology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8" y="1474805"/>
            <a:ext cx="9144000" cy="516890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0 –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fertilization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initiation of embryogenesis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 1 –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blastocyst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formation and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implantation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 2 – formation of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bilaminar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germ disc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epiblast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hypoblast)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Week3 – formation of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trilaminar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germ disc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gastrulation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 week 3 –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heart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begins to form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 4 –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cardiac looping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begins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 week 4 – development of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sinus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venosus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 4-5 – development of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cardiac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septae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development of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aortic arches, 		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arterial and venous system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begins.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718"/>
            <a:ext cx="9144000" cy="628649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BMP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upregulates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expression of FGF8 that is important for the expression of cardiac-specific proteins.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Once the cardiac tube is formed,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venous portion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specified by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retinoic acid (RA)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produced by mesoderm adjacent to the presumptive sinus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atria.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Following this initial exposure to RA, these structures express the gene for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retinaldehyde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dehydrogenase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which allows them to make their own RA and commits them to becoming caudal cardiac structures.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Lower concentrations of RA in more anterior cardiac regions (ventricles and outflow tract) contribute to specification of these structures.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explains why the compound can produce a variety of cardiac defects.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TBX5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is another transcription factor that contains a DNA binding motif known as the T-box, plays an important role in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Cardiac looping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dependent in part upon the laterality-inducing genes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nodal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lefty2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These genes induce expression of the transcription factor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PITX2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PITX2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may play a role in the deposition and function of extracellular matrix molecules during looping.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NKX2.5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upregulates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expression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HAND1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HAND2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which are expressed in the primitive heart tube and later become restricted to the future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left and right ventricles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4"/>
            <a:ext cx="8229600" cy="1600200"/>
          </a:xfrm>
        </p:spPr>
        <p:txBody>
          <a:bodyPr/>
          <a:lstStyle/>
          <a:p>
            <a:r>
              <a:rPr lang="en-US" dirty="0" smtClean="0"/>
              <a:t>Development of the Sinus </a:t>
            </a:r>
            <a:r>
              <a:rPr lang="en-US" dirty="0" err="1" smtClean="0"/>
              <a:t>Venosus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of the Sinus </a:t>
            </a:r>
            <a:r>
              <a:rPr lang="en-US" dirty="0" err="1" smtClean="0"/>
              <a:t>Venosus</a:t>
            </a:r>
            <a:endParaRPr lang="en-ZA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45" y="2317981"/>
            <a:ext cx="4221155" cy="331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1571612"/>
            <a:ext cx="49292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In mid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4th week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the sinus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	receives venous blood from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right 	and left 	sinus horns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Each horn receives blood from 3 important 	veins: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omphalomesenteric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vein,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umbilical vein,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common cardinal vein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Entrance of the sinus shifts to the right 	primarily caused by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left-to-right 	shunts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blood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occuring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 the 	venous system.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The right horn, now the only communication 	between the original SV and the 	atrium, is incorporated into the RA.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0066"/>
            <a:ext cx="9144000" cy="1428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of Venous Valves</a:t>
            </a:r>
            <a:endParaRPr lang="en-ZA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301" y="1714488"/>
            <a:ext cx="58076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71546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sinuatrial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orifice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is flanked on each side by 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valvular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fold,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right and left venous valves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Dorsocranially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the valves fuse, forming a ridge known as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septum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spurium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left venous valve and the septum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spurium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fuse with the developing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septum.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" y="4429132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superior portion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the right venous valve disappears entirely.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inferior portion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develops into two parts: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valve of the inferior vena cava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valve of the coronary sinus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crista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terminalis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forms the dividing line between the original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trabeculated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part of the RA and the smooth-walled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part,from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right sinus horn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916113"/>
            <a:ext cx="62007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Development of the Sinus </a:t>
            </a:r>
            <a:r>
              <a:rPr lang="en-US" dirty="0" err="1" smtClean="0"/>
              <a:t>Venosus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57214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When the left common cardinal vein is obliterated at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weeks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all that remains of the left sinus horn is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oblique vein of the LA and coronary sinus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8866"/>
            <a:ext cx="8229600" cy="1600200"/>
          </a:xfrm>
        </p:spPr>
        <p:txBody>
          <a:bodyPr/>
          <a:lstStyle/>
          <a:p>
            <a:r>
              <a:rPr lang="en-US" dirty="0" smtClean="0"/>
              <a:t>Formation of the Cardiac </a:t>
            </a:r>
            <a:r>
              <a:rPr lang="en-US" dirty="0" err="1" smtClean="0"/>
              <a:t>Septae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Formation of the Cardiac </a:t>
            </a:r>
            <a:r>
              <a:rPr lang="en-US" dirty="0" err="1" smtClean="0"/>
              <a:t>Septae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989138"/>
            <a:ext cx="7777163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are formed between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27 and 37</a:t>
            </a: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days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development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simultanuous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process  if the following areas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Septum formation in the common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atrium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Septum formation in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canal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Septum formation in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truncus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cordis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Septum formation in the ventricles</a:t>
            </a: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Septum formation in the Common Atria</a:t>
            </a:r>
            <a:endParaRPr lang="en-ZA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39750" y="1790695"/>
            <a:ext cx="828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the end of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week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sickle-shaped crest grows from the roof of the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common atrium into the lumen. This crest is the first portion of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septum</a:t>
            </a:r>
          </a:p>
          <a:p>
            <a:pPr algn="ctr"/>
            <a:r>
              <a:rPr lang="en-Z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primum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3071810"/>
            <a:ext cx="7302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195513" y="56610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30 days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Same stage as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viewed from the right. 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Septum formation of the Common Atria </a:t>
            </a:r>
            <a:endParaRPr lang="en-ZA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997200"/>
            <a:ext cx="78994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2286000" y="587692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33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days. 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Same stage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viewed from the right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565150" y="1628775"/>
            <a:ext cx="7777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the lumen of the right atrium expands as a result of incorporation of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sinus horn, a new crescent-shaped fold appears. This new fold,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septum </a:t>
            </a:r>
            <a:r>
              <a:rPr lang="en-Z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secundum</a:t>
            </a:r>
            <a:r>
              <a:rPr lang="en-Z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never forms a complete </a:t>
            </a:r>
            <a:r>
              <a:rPr lang="en-Z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partion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the </a:t>
            </a:r>
            <a:r>
              <a:rPr lang="en-Z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atrial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6002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8" y="1428736"/>
            <a:ext cx="9144000" cy="481171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0 – fertilization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1 – zygote formation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2 – 2 cell stage (30 hrs)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2 – 4 cell stage (40 hrs)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3 – 16 cell stage 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4 –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morula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(32 cell stage)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5 –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blastocyst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(inner cell mass-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embryoblast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outer cell mass-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trophoblast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6 – implantation 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Septum formation of the common atria</a:t>
            </a:r>
            <a:endParaRPr lang="en-ZA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852738"/>
            <a:ext cx="7016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025648" y="6068817"/>
            <a:ext cx="50466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37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days;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Newborn.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atrial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septum from the right; same stage as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F.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896938" y="1844675"/>
            <a:ext cx="748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the upper part of the septum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gradually disappears, the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remaining part becomes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valve of the oval foramen.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differentiation of the Atria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Primitive RA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enlarges by incorporation of the right sinus horn.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Primitive LA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single embryonic pulmonary vein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develops as an outgrowth of the posterior left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wall, just to the left of the septum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primum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vein gains connection with veins of the developing lung buds.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During further development,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 Pulmonary Veins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are incorporated, forming the large smooth walled part of the adult LA.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Further differentiation of the Atria</a:t>
            </a:r>
            <a:endParaRPr lang="en-ZA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788828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-19050" y="514012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wall of the right sinus horn (</a:t>
            </a:r>
            <a:r>
              <a:rPr lang="en-US" i="1" dirty="0" smtClean="0">
                <a:solidFill>
                  <a:srgbClr val="00B0F0"/>
                </a:solidFill>
                <a:latin typeface="+mj-lt"/>
              </a:rPr>
              <a:t>blue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pulmonary veins (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incorporated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into the heart to form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smooth-walled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parts 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the atria.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Septum formation of the </a:t>
            </a:r>
            <a:r>
              <a:rPr lang="en-US" dirty="0" err="1" smtClean="0"/>
              <a:t>Atrioventricular</a:t>
            </a:r>
            <a:r>
              <a:rPr lang="en-US" dirty="0" smtClean="0"/>
              <a:t> Canal</a:t>
            </a:r>
            <a:endParaRPr lang="en-ZA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5763" y="1682750"/>
            <a:ext cx="8281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end of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week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two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mesenchymal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cushions,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atrioventricular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	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endocardial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cushions,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appear at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superior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inferior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borders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of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Z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atrioventricular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canal, two additional lateral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cushions 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appear at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the </a:t>
            </a:r>
            <a:r>
              <a:rPr lang="en-Z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left and right 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borders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end of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week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there is complete fusion of the superior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	inferior cushions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complete division of the canal into left and right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orifices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99" y="4091006"/>
            <a:ext cx="69389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Atrioventricular</a:t>
            </a:r>
            <a:r>
              <a:rPr lang="en-US" dirty="0" smtClean="0"/>
              <a:t> Valves</a:t>
            </a:r>
            <a:endParaRPr lang="en-ZA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42984"/>
            <a:ext cx="83915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42844" y="4286256"/>
            <a:ext cx="8929718" cy="258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After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endocardial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cushions fuse, each AV orifice is surrounded by local 	proliferations of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mesenchymal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tissue.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Bloodstream hollows and thins out tissue on the ventricular surface of these 	proliferations, forming valves that remain attached to the ventricular wall by 	muscular cords.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Finally, muscular tissue in the cords degenerates and is replaced by dense 	connective tissue.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Septum formation of the Ventricles</a:t>
            </a:r>
            <a:endParaRPr lang="en-ZA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43686" y="1844674"/>
            <a:ext cx="8300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End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week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two primitive ventricles start to expand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medial walls of the expanding ventricles become apposed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gradually 	merge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forming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muscular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interventricular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septum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90911"/>
            <a:ext cx="4981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58816"/>
            <a:ext cx="82296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Septum formation of the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and </a:t>
            </a:r>
            <a:r>
              <a:rPr lang="en-US" dirty="0" err="1" smtClean="0"/>
              <a:t>Conus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endParaRPr lang="en-ZA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017" y="2389211"/>
            <a:ext cx="5529263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23850" y="3729048"/>
            <a:ext cx="2592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week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pairs of opposing ridges appear in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truncus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cordis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Closure of </a:t>
            </a:r>
            <a:r>
              <a:rPr lang="en-US" dirty="0" err="1" smtClean="0"/>
              <a:t>Interventricular</a:t>
            </a:r>
            <a:r>
              <a:rPr lang="en-US" dirty="0" smtClean="0"/>
              <a:t> Septum</a:t>
            </a:r>
            <a:endParaRPr lang="en-ZA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057" y="1773238"/>
            <a:ext cx="51339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28728" y="5391709"/>
            <a:ext cx="324008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6 weeks.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B. Beginning of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7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week.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C. End of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7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week</a:t>
            </a:r>
            <a:r>
              <a:rPr lang="en-Z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1924000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Combined Proliferations 	of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right 	and left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conus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cushions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	along with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inferior 	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endocardial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cushion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Close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interventricular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foramen 	and form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membranous 	portion of the 	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interventricular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septum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Semilunar</a:t>
            </a:r>
            <a:r>
              <a:rPr lang="en-US" dirty="0" smtClean="0"/>
              <a:t> Valves</a:t>
            </a:r>
            <a:endParaRPr lang="en-ZA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725514" y="1720415"/>
            <a:ext cx="75612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When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partitioning of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truncus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is almost complete,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primordia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semilunar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valves become visible as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pair of small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tubercles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found on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truncus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swellings.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each pair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assigned to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pulmonary and aortic channels,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respectively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third tubercle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appears in both channels opposite the fused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truncus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swellings.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Gradually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tubercles hollow out at their upper surface, forming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semilunar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valves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evidence shows that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neural crest cells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contribute to formation of these valves.</a:t>
            </a: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Longitudinal section through the semilunar valves</a:t>
            </a:r>
            <a:endParaRPr lang="en-ZA" sz="28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b="10133"/>
          <a:stretch>
            <a:fillRect/>
          </a:stretch>
        </p:blipFill>
        <p:spPr bwMode="auto">
          <a:xfrm>
            <a:off x="12700" y="2814638"/>
            <a:ext cx="88820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141599" y="5373688"/>
            <a:ext cx="7573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 weeks                                       </a:t>
            </a:r>
            <a:r>
              <a:rPr lang="en-US" dirty="0" smtClean="0"/>
              <a:t>  7 weeks                                         9 </a:t>
            </a:r>
            <a:r>
              <a:rPr lang="en-US" dirty="0"/>
              <a:t>weeks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eBooks\Miscellaneous Books\card embry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92209" cy="600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</a:t>
            </a:r>
            <a:br>
              <a:rPr lang="en-US" dirty="0" smtClean="0"/>
            </a:br>
            <a:r>
              <a:rPr lang="en-US" dirty="0" smtClean="0"/>
              <a:t>ASD related defects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Endocardial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cushion defects  (AV canal defects)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Tricuspid atresia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</a:t>
            </a:r>
            <a:br>
              <a:rPr lang="en-US" dirty="0" smtClean="0"/>
            </a:br>
            <a:r>
              <a:rPr lang="en-US" dirty="0" smtClean="0"/>
              <a:t>ASD related defects</a:t>
            </a:r>
            <a:endParaRPr lang="en-ZA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57338"/>
            <a:ext cx="554355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492375"/>
            <a:ext cx="323215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Persistent common AV canal</a:t>
            </a:r>
            <a:endParaRPr lang="en-ZA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52388"/>
            <a:ext cx="54387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Tricuspid </a:t>
            </a:r>
            <a:r>
              <a:rPr lang="en-US" dirty="0" err="1" smtClean="0"/>
              <a:t>Atresia</a:t>
            </a:r>
            <a:endParaRPr lang="en-ZA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6624638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</a:t>
            </a:r>
            <a:br>
              <a:rPr lang="en-US" dirty="0" smtClean="0"/>
            </a:br>
            <a:r>
              <a:rPr lang="en-US" dirty="0" smtClean="0"/>
              <a:t>VSD related defects</a:t>
            </a:r>
            <a:endParaRPr lang="en-ZA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16113"/>
            <a:ext cx="64944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Tetralogy of </a:t>
            </a:r>
            <a:r>
              <a:rPr lang="en-US" dirty="0" err="1" smtClean="0"/>
              <a:t>Fallot</a:t>
            </a:r>
            <a:endParaRPr lang="en-ZA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565400"/>
            <a:ext cx="6751637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Persistent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ZA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78025"/>
            <a:ext cx="6438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Transportation of the great vessels</a:t>
            </a:r>
            <a:br>
              <a:rPr lang="en-US" sz="4000" dirty="0" smtClean="0"/>
            </a:br>
            <a:r>
              <a:rPr lang="en-US" sz="4000" dirty="0" err="1" smtClean="0"/>
              <a:t>Pulmonar</a:t>
            </a:r>
            <a:r>
              <a:rPr lang="en-US" sz="4000" dirty="0" smtClean="0"/>
              <a:t> </a:t>
            </a:r>
            <a:r>
              <a:rPr lang="en-US" sz="4000" dirty="0" err="1" smtClean="0"/>
              <a:t>valvular</a:t>
            </a:r>
            <a:r>
              <a:rPr lang="en-US" sz="4000" dirty="0" smtClean="0"/>
              <a:t> atresia</a:t>
            </a:r>
            <a:endParaRPr lang="en-ZA" sz="4000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1752600"/>
            <a:ext cx="7127875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71462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Formation of the Conducting System of the Heart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682625" y="1714488"/>
            <a:ext cx="7777163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Sinu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Node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Initially the pacemaker for the heart lies in the caudal part of the left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cardiac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tube.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Later the sinus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assumes this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function.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sinus is incorporated into the right atrium, pacemaker tissue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lies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near the opening of the superior vena cava. Thus,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sinuatrial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node is formed.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Ventricular Node and Bundle of His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node and bundle (bundle of His) are derived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from 	two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sources: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cells in the left wall of the sinus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cells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AV canal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Once the sinus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is incorporated into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these cells lie in their final position at the base of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interatrial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septum.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Vascular Development</a:t>
            </a:r>
            <a:endParaRPr lang="en-ZA" dirty="0"/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627313" y="2781300"/>
            <a:ext cx="3525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Arterial system</a:t>
            </a:r>
          </a:p>
          <a:p>
            <a:pPr>
              <a:buFont typeface="Wingdings" pitchFamily="2" charset="2"/>
              <a:buChar char="§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Venous system</a:t>
            </a: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16002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week of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 of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s: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trophoblast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differentiates into 2 layers,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cytotrophoblast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Syncytiotrophoblast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embryoblast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forms 2 layers, 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epiblast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hypoblast.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extraembryonic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mesoderm splits into 2 layers, 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Somatopleural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splanchnopleural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cavities,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amniotic  cavity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yolk sac cavity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Beginning of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uteroplacental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circulation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Blood vessel development occurs by two mechanisms: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vasculogenesis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vessels arise by coalescence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angioblasts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major vessels like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Dorsal Aorta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Cardinal Veins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Angiogenesis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vessels sprout from existing vessels. (remainder of vascular system)</a:t>
            </a:r>
          </a:p>
          <a:p>
            <a:pPr lvl="1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entire system is patterned by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vascular endothelial growth factor (VEGF)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other growth factors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Arterial System</a:t>
            </a:r>
            <a:endParaRPr lang="en-ZA" dirty="0"/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036416" y="2708275"/>
            <a:ext cx="34644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Aortic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Arches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Vitelline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Arteries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Umbilical arteries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78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Aortic Arches</a:t>
            </a:r>
            <a:br>
              <a:rPr lang="en-US" dirty="0" smtClean="0"/>
            </a:br>
            <a:endParaRPr lang="en-Z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8425" y="1857364"/>
            <a:ext cx="90455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During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 5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Arise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aortic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sac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truncus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embedded in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mesenchyme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pharyngeal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arches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Each arch receives its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own cranial nerve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its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own artery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Terminate in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left and right dorsal aorta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These arches and vessels appear in 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cranial to caudal sequence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not all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simultanously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aortic sac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also forms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left and right horns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which give rise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to the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Proximal Arch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respectively</a:t>
            </a: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2530475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Aortic arches</a:t>
            </a:r>
            <a:endParaRPr lang="en-ZA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88" y="25400"/>
            <a:ext cx="5573712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Aortic 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day 27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most of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has disappeared, only a small portion persists to form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maxillary artery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day 29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also disappears,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remanants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are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hyoid and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stapedial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arteries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and 6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arches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are large.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either never forms or forms incompletely and then regresses.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Once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conotruncal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region divides, the 6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arches now become continuous with the pulmonary trunk.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3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Forms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Common Carotid Artery (CCA)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the first part of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Internal Carotid Artery (ICA). </a:t>
            </a:r>
          </a:p>
          <a:p>
            <a:pPr lvl="1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remainder of the ICA is formed by the cranial portion of the dorsal aorta.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External Carotid Artery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(ECA)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is a sprout of the 3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4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:</a:t>
            </a:r>
          </a:p>
          <a:p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Persists on both sides.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Ultimate fate is different on the right and left sides.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the left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forms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 of the arch of the aorta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between the left CCA and the left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arteries. 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the right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forms the most proximal segment of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the distal part of which is formed by a portion of the right dorsal aorta and the 7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6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Aortic Arch : </a:t>
            </a:r>
          </a:p>
          <a:p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Pulmonary Arch.</a:t>
            </a:r>
          </a:p>
          <a:p>
            <a:pPr lvl="1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both sides,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proximal part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becomes the proximal segment of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Right  and Left Pulmonary Artery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the right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distal portion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this arch loses its connection with the dorsal aorta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disappears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the left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distal part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persists during intrauterine life as the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Arteriosus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46177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Other Changes During Alterations In The Aortic Arch System: </a:t>
            </a:r>
          </a:p>
          <a:p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dorsal aorta between the entrance of the third and fourth arches, known as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Carotid Duct,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obliterated ;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right dorsal aorta disappears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between the origin of the 7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artery and its junction with left dorsal aorta;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Cephalic folding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pushes heart into the thoracic cavity. Hence,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carotid and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arteries elongate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considerably.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course of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Recurrent Laryngeal Nerves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becomes different on the right and left sides.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553" y="872232"/>
            <a:ext cx="5643967" cy="594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29581"/>
            <a:ext cx="8678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Fate Of Recurrent Laryngeal Nerves On Both Sides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eBooks\Miscellaneous Books\card embryo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8731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Aortic arches</a:t>
            </a:r>
            <a:endParaRPr lang="en-ZA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2944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Vitelline</a:t>
            </a:r>
            <a:r>
              <a:rPr lang="en-US" dirty="0" smtClean="0"/>
              <a:t> and Umbilical Arteries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869977" y="1585162"/>
            <a:ext cx="7559675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Arteries 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nitially,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no. of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paired vessels supplying the yolk sac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Gradually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fuse and form the arteries in the dorsal mesentery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In adults, they fuse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form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Coeliac, SMA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 IMA 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supplying foregut,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midgut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hindgut respectively.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Umbilical 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rteries 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Initially paired ventral branches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aorta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4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week, they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acquire a secondary connection with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aorta and forms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common iliac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birth,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proximal part persist as the internal iliac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vesical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the distal part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obliterate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form the medial umbilical ligaments.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14340"/>
            <a:ext cx="8229600" cy="1600200"/>
          </a:xfrm>
        </p:spPr>
        <p:txBody>
          <a:bodyPr/>
          <a:lstStyle/>
          <a:p>
            <a:r>
              <a:rPr lang="en-US" dirty="0" smtClean="0"/>
              <a:t>Coronary Arteries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47480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Derived From 2 Sources: </a:t>
            </a:r>
          </a:p>
          <a:p>
            <a:pPr lvl="1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Angioblasts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formed  elsewhere and distributed over the heart surface by migration of the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proepicardial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cells </a:t>
            </a:r>
          </a:p>
          <a:p>
            <a:pPr lvl="1"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Epicardium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itself.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epicardial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cells undergo an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epithelial-to-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mesenchymal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transition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induced by the underlying myocardium forming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endothelial and smooth muscle cells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of the coronary arteries.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Neural crest cells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also contribute smooth muscle cells along the proximal segments of these arteries.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Connection to the aorta occurs by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ingrowth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of arterial endothelial cells from the arteries into the aorta.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</a:t>
            </a:r>
            <a:br>
              <a:rPr lang="en-US" dirty="0" smtClean="0"/>
            </a:br>
            <a:r>
              <a:rPr lang="en-US" dirty="0" smtClean="0"/>
              <a:t>Arterial system defects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Patent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ductus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arteriosus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Coarctation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aorta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 </a:t>
            </a:r>
            <a:r>
              <a:rPr lang="en-Z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preductal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post ductal)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Z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Abnormal origin of the right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subclavian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artery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aortic arch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Interrupted aortic 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Coarctation</a:t>
            </a:r>
            <a:r>
              <a:rPr lang="en-US" dirty="0" smtClean="0"/>
              <a:t> of the aorta</a:t>
            </a:r>
            <a:endParaRPr lang="en-ZA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66888"/>
            <a:ext cx="65008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Abnormal origin of the right </a:t>
            </a:r>
            <a:r>
              <a:rPr lang="en-US" dirty="0" err="1" smtClean="0"/>
              <a:t>subclavian</a:t>
            </a:r>
            <a:r>
              <a:rPr lang="en-US" dirty="0" smtClean="0"/>
              <a:t> artery</a:t>
            </a:r>
            <a:endParaRPr lang="en-ZA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28813"/>
            <a:ext cx="6796088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Double aortic arch</a:t>
            </a:r>
            <a:endParaRPr lang="en-ZA" dirty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05038"/>
            <a:ext cx="65087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Interrupted aortic arch</a:t>
            </a:r>
            <a:endParaRPr lang="en-ZA" dirty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34523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Venous System</a:t>
            </a:r>
            <a:endParaRPr lang="en-ZA" dirty="0"/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76214" y="3811036"/>
            <a:ext cx="88963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three pairs of major veins can be distinguished: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Omphalomesenteric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veins – carry blood from yolk sac to sinus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Umbilical veins – carry oxygenated blood to the embryo;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Cardinal veins – draining the body of the embryo proper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847" y="714356"/>
            <a:ext cx="4068417" cy="314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Vitelline</a:t>
            </a:r>
            <a:r>
              <a:rPr lang="en-US" dirty="0" smtClean="0"/>
              <a:t> Veins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4762" y="1928802"/>
            <a:ext cx="29956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Forms a plexus around the duodenum, forms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portal vein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 through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septum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transversum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Hepatic cords grow into the septum and form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hepatic sinusoids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Connects to the sinus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120" y="2205038"/>
            <a:ext cx="6057912" cy="27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64"/>
            <a:ext cx="8229600" cy="16002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week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of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trilaminar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germ disc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Gastrulation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Ectoderm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Mesoderm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Endoderm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Appearance of primitive streak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of notochord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of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oropharyngeal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cloacal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menbrane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Establishment of body axes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 development of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trophoblast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appearance of tertiary chorionic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villi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Vitelline</a:t>
            </a:r>
            <a:r>
              <a:rPr lang="en-US" dirty="0" smtClean="0"/>
              <a:t> Veins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64573"/>
            <a:ext cx="29289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Enlargement of the right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vein.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hepatic cardiac part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IVC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SMV derives from the right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left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vein disappears.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438" y="2357430"/>
            <a:ext cx="5881842" cy="32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8654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Umbilical veins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37862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Proximal and distal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right umbilical vein disappears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Proximal left umbilical vein disappears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distal left umbilical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remains and carry blood from the placenta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liver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 between the left umbilical vein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right hepatic cardiac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it bypasses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sinusoidal plexus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Both are obliterated after birth to form the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venosum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32028"/>
            <a:ext cx="5429288" cy="30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5926"/>
            <a:ext cx="32146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During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	forms a symmetrical 	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Anterior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cardinal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cephalic 	part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embryo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Posterior cardinal veins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	drain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rest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embryo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Both join to form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Common 	cardinal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31800"/>
            <a:ext cx="42696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Cardinal Veins</a:t>
            </a:r>
            <a:endParaRPr lang="en-ZA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5928148" cy="47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396261"/>
            <a:ext cx="35337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week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additional veins 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formed: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ubcardinal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veins,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which mainly drain the kidneys;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Sacrocardinal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veins,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which drain the lower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extremities;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Supracardinalveins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drain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body wall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way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intercostal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taking over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functions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posterior cardinal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veins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9163" y="1125538"/>
            <a:ext cx="563721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88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 of Venous system defects</a:t>
            </a:r>
            <a:endParaRPr lang="en-ZA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716338"/>
            <a:ext cx="5095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Box 2"/>
          <p:cNvSpPr txBox="1">
            <a:spLocks noChangeArrowheads="1"/>
          </p:cNvSpPr>
          <p:nvPr/>
        </p:nvSpPr>
        <p:spPr bwMode="auto">
          <a:xfrm>
            <a:off x="428596" y="1571612"/>
            <a:ext cx="83599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Left superior vena cava:  Persistence of the left anterior cardinal vein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            Obliteration of the common cardinal and anterior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            cardinal veins on the right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Double superior vena cava: Persistence of the left anterior cardinal vein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             Failure of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brachiocephalic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vein to form</a:t>
            </a: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correlates</a:t>
            </a:r>
            <a:endParaRPr lang="en-ZA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082925"/>
            <a:ext cx="559276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2"/>
          <p:cNvSpPr txBox="1">
            <a:spLocks noChangeArrowheads="1"/>
          </p:cNvSpPr>
          <p:nvPr/>
        </p:nvSpPr>
        <p:spPr bwMode="auto">
          <a:xfrm>
            <a:off x="71438" y="1643050"/>
            <a:ext cx="90725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Double inferior vena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cava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Left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sacrocardinal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vein remain connected to the left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	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subcardinal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vein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Absence of the inferior cava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The right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subcardinal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vein fails to make the connection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	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liver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428"/>
            <a:ext cx="8229600" cy="1600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DF8997A360C4298AF70C70A1589A5" ma:contentTypeVersion="" ma:contentTypeDescription="Create a new document." ma:contentTypeScope="" ma:versionID="8d0aff1ddbbedf3777a75fb7b12d20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9e1f838a29fa68fd2f18156ab6007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EB0F1-3F88-474B-9A1A-96972D2CA1AE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BB54B7-7DFE-4CE1-9F68-781D655A5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06CE0-AA47-4B94-A69E-3B073EA6AD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4847</TotalTime>
  <Words>4191</Words>
  <Application>Microsoft Office PowerPoint</Application>
  <PresentationFormat>On-screen Show (4:3)</PresentationFormat>
  <Paragraphs>636</Paragraphs>
  <Slides>96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Executive</vt:lpstr>
      <vt:lpstr>Cardiovascular Embryology</vt:lpstr>
      <vt:lpstr>Steps in the Embryology of the Vascular System</vt:lpstr>
      <vt:lpstr>Early Development Of Embryo</vt:lpstr>
      <vt:lpstr>Chronology of events</vt:lpstr>
      <vt:lpstr>1st week of development</vt:lpstr>
      <vt:lpstr>Slide 6</vt:lpstr>
      <vt:lpstr>2nd week of development</vt:lpstr>
      <vt:lpstr>Slide 8</vt:lpstr>
      <vt:lpstr>3rd week of development</vt:lpstr>
      <vt:lpstr>Slide 10</vt:lpstr>
      <vt:lpstr>Cardiac Embryogenesis</vt:lpstr>
      <vt:lpstr>ESTABLISHMENT OF THE CARDIOGENIC FIELD</vt:lpstr>
      <vt:lpstr>Slide 13</vt:lpstr>
      <vt:lpstr>Slide 14</vt:lpstr>
      <vt:lpstr>Slide 15</vt:lpstr>
      <vt:lpstr>Cardiac Precursor Cells</vt:lpstr>
      <vt:lpstr>Concept of Heart Fields</vt:lpstr>
      <vt:lpstr>Concept of Heart Fields </vt:lpstr>
      <vt:lpstr>Secondary Heart Field</vt:lpstr>
      <vt:lpstr>Cardiac Neural Crest Cells</vt:lpstr>
      <vt:lpstr>Proepicardium</vt:lpstr>
      <vt:lpstr>FORMATION AND POSITION OF THE HEART TUBE</vt:lpstr>
      <vt:lpstr>Slide 23</vt:lpstr>
      <vt:lpstr>Lateral folding of the embryo</vt:lpstr>
      <vt:lpstr>Slide 25</vt:lpstr>
      <vt:lpstr>Development of layers of myocardium</vt:lpstr>
      <vt:lpstr>Slide 27</vt:lpstr>
      <vt:lpstr>Development of Pericardium</vt:lpstr>
      <vt:lpstr>Formation of the Cardiac Loop</vt:lpstr>
      <vt:lpstr>Bulbus Cordis</vt:lpstr>
      <vt:lpstr>Primitive Ventricle</vt:lpstr>
      <vt:lpstr>The Primitive Atrium and Sinus Venosus</vt:lpstr>
      <vt:lpstr>Slide 33</vt:lpstr>
      <vt:lpstr>Slide 34</vt:lpstr>
      <vt:lpstr>Slide 35</vt:lpstr>
      <vt:lpstr>Clinical correlates of abnormal cardiac looping</vt:lpstr>
      <vt:lpstr>Molecular Regulation of Cardiac Development</vt:lpstr>
      <vt:lpstr>Molecular Regulation of Cardiac Development</vt:lpstr>
      <vt:lpstr>Molecular Regulation of Cardiac Development</vt:lpstr>
      <vt:lpstr>Slide 40</vt:lpstr>
      <vt:lpstr>Slide 41</vt:lpstr>
      <vt:lpstr>Development of the Sinus Venosus</vt:lpstr>
      <vt:lpstr>Development of the Sinus Venosus</vt:lpstr>
      <vt:lpstr>Development of Venous Valves</vt:lpstr>
      <vt:lpstr>Slide 45</vt:lpstr>
      <vt:lpstr>Formation of the Cardiac Septae</vt:lpstr>
      <vt:lpstr>Formation of the Cardiac Septae</vt:lpstr>
      <vt:lpstr>Septum formation in the Common Atria</vt:lpstr>
      <vt:lpstr>Septum formation of the Common Atria </vt:lpstr>
      <vt:lpstr>Septum formation of the common atria</vt:lpstr>
      <vt:lpstr>Further differentiation of the Atria</vt:lpstr>
      <vt:lpstr>Further differentiation of the Atria</vt:lpstr>
      <vt:lpstr>Septum formation of the Atrioventricular Canal</vt:lpstr>
      <vt:lpstr>Atrioventricular Valves</vt:lpstr>
      <vt:lpstr>Septum formation of the Ventricles</vt:lpstr>
      <vt:lpstr>Septum formation of the Truncus Arteriosus and Conus Cordis</vt:lpstr>
      <vt:lpstr>Closure of Interventricular Septum</vt:lpstr>
      <vt:lpstr>Semilunar Valves</vt:lpstr>
      <vt:lpstr>Longitudinal section through the semilunar valves</vt:lpstr>
      <vt:lpstr>Clinical correlates ASD related defects</vt:lpstr>
      <vt:lpstr>Clinical correlates ASD related defects</vt:lpstr>
      <vt:lpstr>Persistent common AV canal</vt:lpstr>
      <vt:lpstr>Tricuspid Atresia</vt:lpstr>
      <vt:lpstr>Clinical correlates VSD related defects</vt:lpstr>
      <vt:lpstr>Tetralogy of Fallot</vt:lpstr>
      <vt:lpstr>Persistent truncus arteriosus</vt:lpstr>
      <vt:lpstr>Transportation of the great vessels Pulmonar valvular atresia</vt:lpstr>
      <vt:lpstr>Formation of the Conducting System of the Heart</vt:lpstr>
      <vt:lpstr>Vascular Development</vt:lpstr>
      <vt:lpstr>Slide 70</vt:lpstr>
      <vt:lpstr>Arterial System</vt:lpstr>
      <vt:lpstr>Aortic Arches </vt:lpstr>
      <vt:lpstr>Aortic arches</vt:lpstr>
      <vt:lpstr>Development of Aortic Arches</vt:lpstr>
      <vt:lpstr>Slide 75</vt:lpstr>
      <vt:lpstr>Slide 76</vt:lpstr>
      <vt:lpstr>Slide 77</vt:lpstr>
      <vt:lpstr>Slide 78</vt:lpstr>
      <vt:lpstr>Slide 79</vt:lpstr>
      <vt:lpstr>Aortic arches</vt:lpstr>
      <vt:lpstr>Vitelline and Umbilical Arteries</vt:lpstr>
      <vt:lpstr>Coronary Arteries</vt:lpstr>
      <vt:lpstr>Clinical correlates Arterial system defects</vt:lpstr>
      <vt:lpstr>Coarctation of the aorta</vt:lpstr>
      <vt:lpstr>Abnormal origin of the right subclavian artery</vt:lpstr>
      <vt:lpstr>Double aortic arch</vt:lpstr>
      <vt:lpstr>Interrupted aortic arch</vt:lpstr>
      <vt:lpstr>Venous System</vt:lpstr>
      <vt:lpstr>Vitelline Veins</vt:lpstr>
      <vt:lpstr>Vitelline Veins</vt:lpstr>
      <vt:lpstr>Umbilical veins</vt:lpstr>
      <vt:lpstr>Slide 92</vt:lpstr>
      <vt:lpstr>Slide 93</vt:lpstr>
      <vt:lpstr>Clinical correlates of Venous system defects</vt:lpstr>
      <vt:lpstr>Clinical correlates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Embryology of the heart and the great vessels</dc:title>
  <dc:creator>Windows User</dc:creator>
  <cp:lastModifiedBy>Dell</cp:lastModifiedBy>
  <cp:revision>246</cp:revision>
  <dcterms:created xsi:type="dcterms:W3CDTF">2012-02-13T19:22:56Z</dcterms:created>
  <dcterms:modified xsi:type="dcterms:W3CDTF">2015-12-15T02:27:45Z</dcterms:modified>
</cp:coreProperties>
</file>